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CE65CB5-CE15-4D24-9B09-7BEB48A89E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B82362F-27F8-466B-BD55-983B93D109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dictionary/log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Pennsylvania Highlands Community College</a:t>
            </a:r>
          </a:p>
          <a:p>
            <a:r>
              <a:rPr lang="en-US" dirty="0" smtClean="0"/>
              <a:t>ENG 205 (Research Writing) </a:t>
            </a:r>
          </a:p>
          <a:p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20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054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Argument by Analogy</a:t>
            </a:r>
          </a:p>
          <a:p>
            <a:pPr lvl="1"/>
            <a:r>
              <a:rPr lang="en-US" dirty="0"/>
              <a:t>“Reasoning in which a” writer “compares two similar cases and infers what is true for the first case is also true for the second” (Lucas, 2012, p. 337).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Argument by Cause/Causal Reasoning</a:t>
            </a:r>
          </a:p>
          <a:p>
            <a:pPr lvl="1"/>
            <a:r>
              <a:rPr lang="en-US" dirty="0" smtClean="0"/>
              <a:t>“Reasoning that seeks to establish the relationship between causes and effects” (Lucas, 2012, p. 337).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Argument by Authority</a:t>
            </a:r>
          </a:p>
          <a:p>
            <a:pPr lvl="1"/>
            <a:r>
              <a:rPr lang="en-US" dirty="0" smtClean="0"/>
              <a:t>Use individuals that readers will perceive as </a:t>
            </a:r>
            <a:r>
              <a:rPr lang="en-US" b="1" i="1" dirty="0" smtClean="0"/>
              <a:t>experts </a:t>
            </a:r>
            <a:r>
              <a:rPr lang="en-US" dirty="0" smtClean="0"/>
              <a:t>on the topic to support your claim.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050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Appeals of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Logos</a:t>
            </a:r>
          </a:p>
          <a:p>
            <a:r>
              <a:rPr lang="en-US" sz="4400" dirty="0" smtClean="0"/>
              <a:t>Ethos </a:t>
            </a:r>
          </a:p>
          <a:p>
            <a:r>
              <a:rPr lang="en-US" sz="4400" dirty="0" smtClean="0"/>
              <a:t>Pathos</a:t>
            </a:r>
          </a:p>
          <a:p>
            <a:r>
              <a:rPr lang="en-US" sz="4400" dirty="0" smtClean="0"/>
              <a:t>Mythos</a:t>
            </a:r>
          </a:p>
        </p:txBody>
      </p:sp>
    </p:spTree>
    <p:extLst>
      <p:ext uri="{BB962C8B-B14F-4D97-AF65-F5344CB8AC3E}">
        <p14:creationId xmlns:p14="http://schemas.microsoft.com/office/powerpoint/2010/main" val="12678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Traditional Appeals of Argument</a:t>
            </a:r>
            <a:br>
              <a:rPr lang="en-US" sz="3100" dirty="0" smtClean="0"/>
            </a:br>
            <a:r>
              <a:rPr lang="en-US" dirty="0" smtClean="0">
                <a:solidFill>
                  <a:schemeClr val="accent2"/>
                </a:solidFill>
              </a:rPr>
              <a:t>Logos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“[R]</a:t>
            </a:r>
            <a:r>
              <a:rPr lang="en-US" dirty="0" err="1"/>
              <a:t>ational</a:t>
            </a:r>
            <a:r>
              <a:rPr lang="en-US" dirty="0"/>
              <a:t> appeal, the appeal to reason” (Behrens &amp; Rosen, 2013, p. 132).</a:t>
            </a:r>
          </a:p>
          <a:p>
            <a:pPr lvl="1"/>
            <a:r>
              <a:rPr lang="en-US" b="1" dirty="0" smtClean="0"/>
              <a:t>Reasoning: </a:t>
            </a:r>
            <a:r>
              <a:rPr lang="en-US" dirty="0" smtClean="0"/>
              <a:t>“The process of drawing a conclusion based on evidence” (Lucas, 2012, pp. 333-334). </a:t>
            </a:r>
            <a:endParaRPr lang="en-US" b="1" dirty="0" smtClean="0"/>
          </a:p>
          <a:p>
            <a:pPr lvl="1"/>
            <a:r>
              <a:rPr lang="en-US" dirty="0" smtClean="0"/>
              <a:t>Logos commonly consists of one </a:t>
            </a:r>
            <a:r>
              <a:rPr lang="en-US" dirty="0"/>
              <a:t>or a </a:t>
            </a:r>
            <a:r>
              <a:rPr lang="en-US" i="1" dirty="0"/>
              <a:t>combination</a:t>
            </a:r>
            <a:r>
              <a:rPr lang="en-US" dirty="0"/>
              <a:t> of the following </a:t>
            </a:r>
            <a:r>
              <a:rPr lang="en-US" dirty="0" smtClean="0"/>
              <a:t>types of reasoning:</a:t>
            </a:r>
            <a:endParaRPr lang="en-US" dirty="0"/>
          </a:p>
          <a:p>
            <a:pPr marL="1143000" lvl="2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Deductive reasoning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Inductive reasoning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1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Traditional Appeals of Argument</a:t>
            </a:r>
            <a:br>
              <a:rPr lang="en-US" sz="3100" dirty="0" smtClean="0"/>
            </a:br>
            <a:r>
              <a:rPr lang="en-US" dirty="0" smtClean="0">
                <a:solidFill>
                  <a:schemeClr val="accent2"/>
                </a:solidFill>
              </a:rPr>
              <a:t>Ethos (aka </a:t>
            </a:r>
            <a:r>
              <a:rPr lang="en-US" i="1" dirty="0" smtClean="0">
                <a:solidFill>
                  <a:schemeClr val="accent2"/>
                </a:solidFill>
              </a:rPr>
              <a:t>Source Credibility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“[T]he credibility inspired by the speaker’s character” (Ford-Brown, 2012, p. 378).</a:t>
            </a:r>
          </a:p>
          <a:p>
            <a:pPr lvl="2"/>
            <a:r>
              <a:rPr lang="en-US" b="1" i="1" dirty="0" smtClean="0"/>
              <a:t>Credibility: </a:t>
            </a:r>
            <a:r>
              <a:rPr lang="en-US" dirty="0" smtClean="0"/>
              <a:t>The reader’s “perception of whether a” writer “is qualified to” write “on a given topic” (Lucas, 2012, p. 327).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0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Traditional Appeals of Argument</a:t>
            </a:r>
            <a:br>
              <a:rPr lang="en-US" sz="3100" dirty="0" smtClean="0"/>
            </a:br>
            <a:r>
              <a:rPr lang="en-US" dirty="0" smtClean="0">
                <a:solidFill>
                  <a:schemeClr val="accent2"/>
                </a:solidFill>
              </a:rPr>
              <a:t>Pathos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Emotional appeals</a:t>
            </a:r>
          </a:p>
          <a:p>
            <a:pPr lvl="1"/>
            <a:r>
              <a:rPr lang="en-US" dirty="0" smtClean="0"/>
              <a:t>Intended to make readers “feel said, angry, guilty, afraid, happy, proud, sympathetic, reverent,” etc. (Lucas, 2012, p. 343). </a:t>
            </a:r>
          </a:p>
          <a:p>
            <a:pPr lvl="1"/>
            <a:r>
              <a:rPr lang="en-US" dirty="0" smtClean="0"/>
              <a:t>Should be used in combination with other types of appeals</a:t>
            </a:r>
          </a:p>
          <a:p>
            <a:pPr lvl="1"/>
            <a:r>
              <a:rPr lang="en-US" dirty="0" smtClean="0"/>
              <a:t>Ethical considerations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Traditional Appeals of Argument</a:t>
            </a:r>
            <a:br>
              <a:rPr lang="en-US" sz="3100" dirty="0" smtClean="0"/>
            </a:br>
            <a:r>
              <a:rPr lang="en-US" dirty="0" smtClean="0">
                <a:solidFill>
                  <a:schemeClr val="accent2"/>
                </a:solidFill>
              </a:rPr>
              <a:t>Mythos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“[R]elates to a sense of one’s history in the larger culture and the need to be a member of that culture” (Ford-Brown, 2012, p. 377). </a:t>
            </a:r>
          </a:p>
          <a:p>
            <a:r>
              <a:rPr lang="en-US" dirty="0" smtClean="0"/>
              <a:t>Often involves the use of narratives (stories)</a:t>
            </a:r>
          </a:p>
          <a:p>
            <a:r>
              <a:rPr lang="en-US" dirty="0" smtClean="0"/>
              <a:t>Examples of “strong traditions and values”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Patriotism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Nationalism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Faith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Pride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Value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68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i="1" dirty="0" smtClean="0"/>
              <a:t>logic </a:t>
            </a:r>
            <a:endParaRPr lang="en-US" dirty="0" smtClean="0"/>
          </a:p>
          <a:p>
            <a:r>
              <a:rPr lang="en-US" dirty="0" smtClean="0"/>
              <a:t>Overview </a:t>
            </a:r>
            <a:r>
              <a:rPr lang="en-US" dirty="0" smtClean="0"/>
              <a:t>of persuasion and argument</a:t>
            </a:r>
          </a:p>
          <a:p>
            <a:r>
              <a:rPr lang="en-US" dirty="0" smtClean="0"/>
              <a:t>Readers and persuasive writing</a:t>
            </a:r>
          </a:p>
          <a:p>
            <a:r>
              <a:rPr lang="en-US" dirty="0" smtClean="0"/>
              <a:t>Goals of persuasive writing</a:t>
            </a:r>
          </a:p>
          <a:p>
            <a:r>
              <a:rPr lang="en-US" dirty="0" smtClean="0"/>
              <a:t>Guidelines for creating persuasive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1 a</a:t>
            </a:r>
            <a:r>
              <a:rPr lang="en-US" dirty="0"/>
              <a:t> </a:t>
            </a:r>
            <a:r>
              <a:rPr lang="en-US" i="1" dirty="0"/>
              <a:t>(1)</a:t>
            </a:r>
            <a:r>
              <a:rPr lang="en-US" dirty="0"/>
              <a:t> </a:t>
            </a:r>
            <a:r>
              <a:rPr lang="en-US" b="1" dirty="0"/>
              <a:t>:</a:t>
            </a:r>
            <a:r>
              <a:rPr lang="en-US" dirty="0"/>
              <a:t>  a science that deals with the principles and criteria of validity of inference and demonstration </a:t>
            </a:r>
            <a:r>
              <a:rPr lang="en-US" b="1" dirty="0"/>
              <a:t>:</a:t>
            </a:r>
            <a:r>
              <a:rPr lang="en-US" dirty="0"/>
              <a:t>  </a:t>
            </a:r>
            <a:r>
              <a:rPr lang="en-US" b="1" i="1" dirty="0"/>
              <a:t>the science of the formal principles of </a:t>
            </a:r>
            <a:r>
              <a:rPr lang="en-US" b="1" i="1" dirty="0" smtClean="0"/>
              <a:t>reasoning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b</a:t>
            </a:r>
            <a:r>
              <a:rPr lang="en-US" dirty="0"/>
              <a:t> </a:t>
            </a:r>
            <a:r>
              <a:rPr lang="en-US" i="1" dirty="0"/>
              <a:t>(1)</a:t>
            </a:r>
            <a:r>
              <a:rPr lang="en-US" dirty="0"/>
              <a:t> </a:t>
            </a:r>
            <a:r>
              <a:rPr lang="en-US" b="1" dirty="0"/>
              <a:t>:</a:t>
            </a:r>
            <a:r>
              <a:rPr lang="en-US" dirty="0"/>
              <a:t>  a particular mode of reasoning viewed as valid or </a:t>
            </a:r>
            <a:r>
              <a:rPr lang="en-US" dirty="0" smtClean="0"/>
              <a:t>faulty (</a:t>
            </a:r>
            <a:r>
              <a:rPr lang="en-US" i="1" dirty="0" smtClean="0"/>
              <a:t>Online </a:t>
            </a:r>
            <a:r>
              <a:rPr lang="en-US" i="1" dirty="0"/>
              <a:t>Merriam-Webster Dictionaries,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www.merriam-webster.com/dictionary/logic</a:t>
            </a:r>
            <a:r>
              <a:rPr lang="en-US" i="1" dirty="0" smtClean="0"/>
              <a:t>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6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Argument:</a:t>
            </a:r>
            <a:r>
              <a:rPr lang="en-US" dirty="0" smtClean="0"/>
              <a:t> “[A]n attempt to persuade a reader or listener that a particular and debatable claim is true” (Behrens &amp; Rosen, 2013, p. 129). </a:t>
            </a:r>
          </a:p>
          <a:p>
            <a:r>
              <a:rPr lang="en-US" b="1" dirty="0" smtClean="0"/>
              <a:t>Persuasion: </a:t>
            </a:r>
            <a:r>
              <a:rPr lang="en-US" dirty="0" smtClean="0"/>
              <a:t>“[A] deliberate attempt by the” writer “to create, reinforce, or change the attitudes, beliefs, values, and/or behaviors of the” reader (Ford-Brown, 2012, p. 370).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4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Claim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Evidence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Warrants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95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Argument Components</a:t>
            </a:r>
            <a:br>
              <a:rPr lang="en-US" sz="3100" dirty="0" smtClean="0"/>
            </a:br>
            <a:r>
              <a:rPr lang="en-US" b="1" dirty="0" smtClean="0">
                <a:solidFill>
                  <a:schemeClr val="accent2"/>
                </a:solidFill>
              </a:rPr>
              <a:t>Claim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“[T]he assertion you are making” (Ford-Brown, 2012, p. 385).</a:t>
            </a:r>
          </a:p>
          <a:p>
            <a:pPr lvl="1"/>
            <a:r>
              <a:rPr lang="en-US" dirty="0" smtClean="0"/>
              <a:t>Serves as the </a:t>
            </a:r>
            <a:r>
              <a:rPr lang="en-US" b="1" i="1" dirty="0" smtClean="0"/>
              <a:t>thesis statement</a:t>
            </a:r>
            <a:r>
              <a:rPr lang="en-US" dirty="0" smtClean="0"/>
              <a:t> for your work</a:t>
            </a:r>
          </a:p>
          <a:p>
            <a:r>
              <a:rPr lang="en-US" dirty="0" smtClean="0"/>
              <a:t>Involves fact, value, or policy</a:t>
            </a:r>
          </a:p>
          <a:p>
            <a:r>
              <a:rPr lang="en-US" dirty="0" smtClean="0"/>
              <a:t>You can rarely, prove that a claim is 100% correct</a:t>
            </a:r>
          </a:p>
          <a:p>
            <a:pPr lvl="1"/>
            <a:r>
              <a:rPr lang="en-US" dirty="0" smtClean="0"/>
              <a:t>Instead, they are qualified as </a:t>
            </a:r>
            <a:r>
              <a:rPr lang="en-US" i="1" dirty="0" smtClean="0"/>
              <a:t>possible, probable, </a:t>
            </a:r>
            <a:r>
              <a:rPr lang="en-US" dirty="0" smtClean="0"/>
              <a:t>or </a:t>
            </a:r>
            <a:r>
              <a:rPr lang="en-US" i="1" dirty="0" smtClean="0"/>
              <a:t>beyond doubt </a:t>
            </a:r>
            <a:r>
              <a:rPr lang="en-US" dirty="0" smtClean="0"/>
              <a:t>(Ford-Brown, 2012, p. 385).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3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Argument Components</a:t>
            </a:r>
            <a:br>
              <a:rPr lang="en-US" sz="3100" dirty="0" smtClean="0"/>
            </a:br>
            <a:r>
              <a:rPr lang="en-US" b="1" dirty="0" smtClean="0">
                <a:solidFill>
                  <a:schemeClr val="accent2"/>
                </a:solidFill>
              </a:rPr>
              <a:t>Evidence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used to prove your claim </a:t>
            </a:r>
          </a:p>
          <a:p>
            <a:r>
              <a:rPr lang="en-US" dirty="0" smtClean="0"/>
              <a:t>Consists of: 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Statistics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Facts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Definitions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Testimony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9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Argument Components</a:t>
            </a:r>
            <a:br>
              <a:rPr lang="en-US" sz="3100" dirty="0" smtClean="0"/>
            </a:br>
            <a:r>
              <a:rPr lang="en-US" b="1" dirty="0" smtClean="0">
                <a:solidFill>
                  <a:schemeClr val="accent2"/>
                </a:solidFill>
              </a:rPr>
              <a:t>Assumptions/Warrants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Serve as the “links between the evidence and the claim” you are making (Ford-Brown, 2012, p. 386). </a:t>
            </a:r>
          </a:p>
          <a:p>
            <a:r>
              <a:rPr lang="en-US" dirty="0" smtClean="0"/>
              <a:t>Assumptions help your readers “draw a conclusion about your claim and the evidence provided” (Ford-Brown, 2012, p. 386).</a:t>
            </a:r>
          </a:p>
          <a:p>
            <a:r>
              <a:rPr lang="en-US" dirty="0" smtClean="0"/>
              <a:t>Can be expressed or unexpressed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Readers “must either intuitively understand or be shown the connection” (Ford-Brown, 2012, p. 387).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28800"/>
            <a:ext cx="6196405" cy="389426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Argument by Deduction</a:t>
            </a:r>
          </a:p>
          <a:p>
            <a:pPr lvl="1"/>
            <a:r>
              <a:rPr lang="en-US" dirty="0" smtClean="0"/>
              <a:t>Reasoning progresses from a general principal to a specific conclusion </a:t>
            </a:r>
          </a:p>
          <a:p>
            <a:pPr lvl="2"/>
            <a:r>
              <a:rPr lang="en-US" dirty="0" smtClean="0"/>
              <a:t>“The </a:t>
            </a:r>
            <a:r>
              <a:rPr lang="en-US" i="1" dirty="0" smtClean="0"/>
              <a:t>deductive </a:t>
            </a:r>
            <a:r>
              <a:rPr lang="en-US" dirty="0" smtClean="0"/>
              <a:t>argument begins with a generalization, then cites a specific case related to that generalization, from which follows the conclusion” (Behrens &amp; Rosen, 2013, p. 132). </a:t>
            </a:r>
          </a:p>
          <a:p>
            <a:pPr marL="685800" lvl="2" indent="0">
              <a:buNone/>
            </a:pPr>
            <a:endParaRPr lang="en-US" dirty="0" smtClean="0"/>
          </a:p>
          <a:p>
            <a:r>
              <a:rPr lang="en-US" b="1" dirty="0"/>
              <a:t>Argument by </a:t>
            </a:r>
            <a:r>
              <a:rPr lang="en-US" b="1" dirty="0" smtClean="0"/>
              <a:t>Induction</a:t>
            </a:r>
            <a:endParaRPr lang="en-US" b="1" dirty="0"/>
          </a:p>
          <a:p>
            <a:pPr lvl="1"/>
            <a:r>
              <a:rPr lang="en-US" dirty="0"/>
              <a:t>Reasoning </a:t>
            </a:r>
            <a:r>
              <a:rPr lang="en-US" dirty="0" smtClean="0"/>
              <a:t>progresses </a:t>
            </a:r>
            <a:r>
              <a:rPr lang="en-US" dirty="0"/>
              <a:t>from </a:t>
            </a:r>
            <a:r>
              <a:rPr lang="en-US" dirty="0" smtClean="0"/>
              <a:t>a number of particular facts to a general conclusion</a:t>
            </a:r>
          </a:p>
          <a:p>
            <a:pPr lvl="2"/>
            <a:r>
              <a:rPr lang="en-US" dirty="0" smtClean="0"/>
              <a:t>The writer begins “with several pieces of evidence” and then “draws a conclusion from this evidence” (Behrens &amp; Rosen, 2013, p. 132).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151</TotalTime>
  <Words>702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Pushpin</vt:lpstr>
      <vt:lpstr>Argument Synthesis</vt:lpstr>
      <vt:lpstr>Topics to be Discussed</vt:lpstr>
      <vt:lpstr>Logic</vt:lpstr>
      <vt:lpstr>Argument Synthesis</vt:lpstr>
      <vt:lpstr>Argument Components</vt:lpstr>
      <vt:lpstr>Argument Components Claim </vt:lpstr>
      <vt:lpstr>Argument Components Evidence</vt:lpstr>
      <vt:lpstr>Argument Components Assumptions/Warrants</vt:lpstr>
      <vt:lpstr>Types of Arguments</vt:lpstr>
      <vt:lpstr>Types of Arguments</vt:lpstr>
      <vt:lpstr>Traditional Appeals of Argument</vt:lpstr>
      <vt:lpstr>Traditional Appeals of Argument Logos</vt:lpstr>
      <vt:lpstr>Traditional Appeals of Argument Ethos (aka Source Credibility)</vt:lpstr>
      <vt:lpstr>Traditional Appeals of Argument Pathos</vt:lpstr>
      <vt:lpstr>Traditional Appeals of Argument Mythos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Ann Tate, Ph.D.</dc:creator>
  <cp:lastModifiedBy>Marsha Ann Tate, Ph.D.</cp:lastModifiedBy>
  <cp:revision>12</cp:revision>
  <dcterms:created xsi:type="dcterms:W3CDTF">2014-04-08T13:06:34Z</dcterms:created>
  <dcterms:modified xsi:type="dcterms:W3CDTF">2016-04-18T13:46:30Z</dcterms:modified>
</cp:coreProperties>
</file>